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/>
    <p:restoredTop sz="94660"/>
  </p:normalViewPr>
  <p:slideViewPr>
    <p:cSldViewPr>
      <p:cViewPr>
        <p:scale>
          <a:sx n="100" d="100"/>
          <a:sy n="100" d="100"/>
        </p:scale>
        <p:origin x="-2880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2038" y="685800"/>
            <a:ext cx="237392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93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15"/>
          <p:cNvPicPr>
            <a:picLocks noChangeAspect="1"/>
          </p:cNvPicPr>
          <p:nvPr/>
        </p:nvPicPr>
        <p:blipFill>
          <a:blip r:embed="rId2"/>
          <a:srcRect l="41103" t="11343" r="23648" b="4004"/>
          <a:stretch>
            <a:fillRect/>
          </a:stretch>
        </p:blipFill>
        <p:spPr>
          <a:xfrm rot="10800000">
            <a:off x="881" y="5008491"/>
            <a:ext cx="3383328" cy="4570556"/>
          </a:xfrm>
          <a:prstGeom prst="rect">
            <a:avLst/>
          </a:prstGeom>
        </p:spPr>
      </p:pic>
      <p:pic>
        <p:nvPicPr>
          <p:cNvPr id="1108" name="Picture 4"/>
          <p:cNvPicPr>
            <a:picLocks noChangeAspect="1" noChangeArrowheads="1"/>
          </p:cNvPicPr>
          <p:nvPr/>
        </p:nvPicPr>
        <p:blipFill>
          <a:blip r:embed="rId3"/>
          <a:srcRect l="3859" t="10612" r="31250" b="6554"/>
          <a:stretch>
            <a:fillRect/>
          </a:stretch>
        </p:blipFill>
        <p:spPr>
          <a:xfrm rot="5400000">
            <a:off x="-672696" y="851304"/>
            <a:ext cx="4774870" cy="34285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09" name="Picture 5"/>
          <p:cNvPicPr>
            <a:picLocks noChangeAspect="1" noChangeArrowheads="1"/>
          </p:cNvPicPr>
          <p:nvPr/>
        </p:nvPicPr>
        <p:blipFill>
          <a:blip r:embed="rId4"/>
          <a:srcRect l="32265" t="10097" r="3896" b="7584"/>
          <a:stretch>
            <a:fillRect/>
          </a:stretch>
        </p:blipFill>
        <p:spPr>
          <a:xfrm rot="16200000">
            <a:off x="2799791" y="974440"/>
            <a:ext cx="4581265" cy="33228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10" name="図 16"/>
          <p:cNvPicPr>
            <a:picLocks noChangeAspect="1"/>
          </p:cNvPicPr>
          <p:nvPr/>
        </p:nvPicPr>
        <p:blipFill>
          <a:blip r:embed="rId5"/>
          <a:srcRect l="22083" t="12344" r="19305" b="12839"/>
          <a:stretch>
            <a:fillRect/>
          </a:stretch>
        </p:blipFill>
        <p:spPr>
          <a:xfrm rot="5400000">
            <a:off x="2919225" y="5747654"/>
            <a:ext cx="4319936" cy="3101755"/>
          </a:xfrm>
          <a:prstGeom prst="rect">
            <a:avLst/>
          </a:prstGeom>
        </p:spPr>
      </p:pic>
      <p:pic>
        <p:nvPicPr>
          <p:cNvPr id="1111" name="四角形 1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95151" y="6019660"/>
            <a:ext cx="4108819" cy="2509615"/>
          </a:xfrm>
          <a:prstGeom prst="rect">
            <a:avLst/>
          </a:prstGeom>
          <a:solidFill>
            <a:srgbClr val="FFFFFF"/>
          </a:solidFill>
          <a:ln>
            <a:solidFill>
              <a:srgbClr val="86BFE7"/>
            </a:solidFill>
            <a:miter/>
          </a:ln>
        </p:spPr>
      </p:pic>
      <p:grpSp>
        <p:nvGrpSpPr>
          <p:cNvPr id="1112" name="グループ化 3"/>
          <p:cNvGrpSpPr/>
          <p:nvPr/>
        </p:nvGrpSpPr>
        <p:grpSpPr>
          <a:xfrm rot="16200000">
            <a:off x="4719337" y="5857992"/>
            <a:ext cx="3797385" cy="258204"/>
            <a:chOff x="2795917" y="6139246"/>
            <a:chExt cx="2708275" cy="184150"/>
          </a:xfrm>
        </p:grpSpPr>
        <p:sp>
          <p:nvSpPr>
            <p:cNvPr id="1113" name="テキスト 30"/>
            <p:cNvSpPr txBox="1">
              <a:spLocks noChangeArrowheads="1"/>
            </p:cNvSpPr>
            <p:nvPr/>
          </p:nvSpPr>
          <p:spPr>
            <a:xfrm>
              <a:off x="2795917" y="6139246"/>
              <a:ext cx="2708275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ja-JP" altLang="en-US" sz="600" u="sng">
                  <a:solidFill>
                    <a:srgbClr val="000000"/>
                  </a:solidFill>
                  <a:latin typeface="AR P丸ゴシック体E" pitchFamily="50" charset="-128"/>
                  <a:ea typeface="AR P丸ゴシック体E" pitchFamily="50" charset="-128"/>
                </a:rPr>
                <a:t>みずしま協同ｸﾘﾆｯｸ2024.1.29作成・ｼｯｸﾃﾞｲﾙｰﾙ（内服薬）より引用</a:t>
              </a:r>
            </a:p>
          </p:txBody>
        </p:sp>
      </p:grpSp>
      <p:sp>
        <p:nvSpPr>
          <p:cNvPr id="1114" name="テキスト 15"/>
          <p:cNvSpPr txBox="1">
            <a:spLocks noChangeArrowheads="1"/>
          </p:cNvSpPr>
          <p:nvPr/>
        </p:nvSpPr>
        <p:spPr>
          <a:xfrm rot="16200000">
            <a:off x="5189412" y="6010032"/>
            <a:ext cx="1917426" cy="306884"/>
          </a:xfrm>
          <a:prstGeom prst="rect">
            <a:avLst/>
          </a:prstGeom>
          <a:solidFill>
            <a:schemeClr val="bg1"/>
          </a:solidFill>
          <a:ln>
            <a:solidFill>
              <a:srgbClr val="86BFE7"/>
            </a:solidFill>
            <a:miter/>
          </a:ln>
        </p:spPr>
        <p:txBody>
          <a:bodyPr wrap="square">
            <a:spAutoFit/>
          </a:bodyPr>
          <a:lstStyle>
            <a:lvl1pPr marL="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1pPr>
            <a:lvl2pPr marL="742950" indent="-28575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2pPr>
            <a:lvl3pPr marL="1143000" indent="-2286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3pPr>
            <a:lvl4pPr marL="1600200" indent="-2286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4pPr>
            <a:lvl5pPr marL="2057400" indent="-2286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5pPr>
            <a:lvl6pPr marL="18288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6pPr>
            <a:lvl7pPr marL="18288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7pPr>
            <a:lvl8pPr marL="18288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8pPr>
            <a:lvl9pPr marL="1828800" eaLnBrk="0" hangingPunct="0">
              <a:defRPr kumimoji="1" sz="1800" b="0" i="0" u="none" kern="1200" baseline="0">
                <a:solidFill>
                  <a:schemeClr val="tx1"/>
                </a:solidFill>
                <a:effectLst/>
                <a:latin typeface="游ゴシック" pitchFamily="55" charset="-128"/>
                <a:ea typeface="ＭＳ Ｐゴシック" pitchFamily="55" charset="-128"/>
              </a:defRPr>
            </a:lvl9pPr>
          </a:lstStyle>
          <a:p>
            <a:pPr eaLnBrk="1" fontAlgn="base" hangingPunct="1"/>
            <a:r>
              <a:rPr lang="ja-JP" altLang="en-US" sz="700" noProof="0" dirty="0">
                <a:solidFill>
                  <a:srgbClr val="000000"/>
                </a:solidFill>
                <a:effectLst/>
                <a:latin typeface="AR P丸ゴシック体E" pitchFamily="55" charset="-128"/>
                <a:ea typeface="AR P丸ゴシック体E" pitchFamily="55" charset="-128"/>
              </a:rPr>
              <a:t>吐き気や腹痛などの腹部症状がある場合は休薬、そうでなければ継続する。</a:t>
            </a:r>
            <a:endParaRPr lang="ja-JP" altLang="en-US" sz="500" noProof="0" dirty="0">
              <a:solidFill>
                <a:srgbClr val="000000"/>
              </a:solidFill>
              <a:effectLst/>
              <a:latin typeface="AR P丸ゴシック体E" pitchFamily="55" charset="-128"/>
              <a:ea typeface="AR P丸ゴシック体E" pitchFamily="55" charset="-128"/>
            </a:endParaRPr>
          </a:p>
        </p:txBody>
      </p:sp>
      <p:pic>
        <p:nvPicPr>
          <p:cNvPr id="1118" name="図 12"/>
          <p:cNvPicPr>
            <a:picLocks noChangeAspect="1"/>
          </p:cNvPicPr>
          <p:nvPr/>
        </p:nvPicPr>
        <p:blipFill>
          <a:blip r:embed="rId7"/>
          <a:srcRect l="4860" t="14536" r="31667" b="4938"/>
          <a:stretch>
            <a:fillRect/>
          </a:stretch>
        </p:blipFill>
        <p:spPr>
          <a:xfrm rot="5400000">
            <a:off x="2782607" y="988844"/>
            <a:ext cx="4622946" cy="32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MIZ066</dc:creator>
  <cp:lastModifiedBy>MIZ162</cp:lastModifiedBy>
  <cp:revision>11</cp:revision>
  <dcterms:created xsi:type="dcterms:W3CDTF">2025-08-25T03:11:41Z</dcterms:created>
  <dcterms:modified xsi:type="dcterms:W3CDTF">2025-11-07T00:47:56Z</dcterms:modified>
</cp:coreProperties>
</file>